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99"/>
    <a:srgbClr val="00CC00"/>
    <a:srgbClr val="5959FF"/>
    <a:srgbClr val="DB964D"/>
    <a:srgbClr val="0099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87442" autoAdjust="0"/>
  </p:normalViewPr>
  <p:slideViewPr>
    <p:cSldViewPr>
      <p:cViewPr varScale="1">
        <p:scale>
          <a:sx n="100" d="100"/>
          <a:sy n="100" d="100"/>
        </p:scale>
        <p:origin x="-20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303A112-1D80-48B7-847F-3A49CC57C786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EBCF26-5E3B-4AC5-A857-2287088F24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546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3E5F04F-D8D4-44C3-AD7A-677E9B9953AB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327EED9-ADF0-4F64-9E24-49377E8852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679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dirty="0" smtClean="0">
                <a:latin typeface="+mn-lt"/>
              </a:rPr>
              <a:t>這篇主要提出的</a:t>
            </a:r>
            <a:r>
              <a:rPr kumimoji="0" lang="en-US" altLang="zh-TW" sz="1200" b="0" dirty="0" smtClean="0">
                <a:latin typeface="+mn-lt"/>
              </a:rPr>
              <a:t>power</a:t>
            </a:r>
            <a:r>
              <a:rPr kumimoji="0" lang="en-US" altLang="zh-TW" sz="1200" b="0" baseline="0" dirty="0" smtClean="0">
                <a:latin typeface="+mn-lt"/>
              </a:rPr>
              <a:t> efficient</a:t>
            </a:r>
            <a:r>
              <a:rPr kumimoji="0" lang="zh-TW" altLang="en-US" sz="1200" b="0" baseline="0" dirty="0" smtClean="0">
                <a:latin typeface="+mn-lt"/>
              </a:rPr>
              <a:t>，是我們</a:t>
            </a:r>
            <a:r>
              <a:rPr kumimoji="0" lang="en-US" altLang="zh-TW" sz="1200" b="0" baseline="0" dirty="0" smtClean="0">
                <a:latin typeface="+mn-lt"/>
              </a:rPr>
              <a:t>pipeline</a:t>
            </a:r>
            <a:r>
              <a:rPr kumimoji="0" lang="zh-TW" altLang="en-US" sz="1200" b="0" baseline="0" dirty="0" smtClean="0">
                <a:latin typeface="+mn-lt"/>
              </a:rPr>
              <a:t>架構常見的一個現象，前面已經不符合某個條件下，那後面的比對也不用再進行</a:t>
            </a:r>
            <a:endParaRPr kumimoji="0" lang="en-US" altLang="zh-TW" sz="1200" b="0" baseline="0" dirty="0" smtClean="0"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dirty="0" smtClean="0">
                <a:latin typeface="+mn-lt"/>
              </a:rPr>
              <a:t>所以他們用的方法是關掉後面不用進行比對的</a:t>
            </a:r>
            <a:r>
              <a:rPr kumimoji="0" lang="en-US" altLang="zh-TW" sz="1200" b="0" dirty="0" smtClean="0">
                <a:latin typeface="+mn-lt"/>
              </a:rPr>
              <a:t>memory module</a:t>
            </a:r>
            <a:r>
              <a:rPr kumimoji="0" lang="zh-TW" altLang="en-US" sz="1200" b="0" dirty="0" smtClean="0">
                <a:latin typeface="+mn-lt"/>
              </a:rPr>
              <a:t>，後面有一些數據是我們可以參考的</a:t>
            </a:r>
            <a:endParaRPr kumimoji="0" lang="en-US" altLang="zh-TW" sz="1200" b="0" dirty="0" smtClean="0">
              <a:latin typeface="+mn-lt"/>
            </a:endParaRP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EEDC920-BE8A-4A40-9BEB-298FD231AE97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9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每一個</a:t>
            </a:r>
            <a:r>
              <a:rPr lang="en-US" altLang="zh-TW" dirty="0" smtClean="0"/>
              <a:t>PE</a:t>
            </a:r>
            <a:r>
              <a:rPr lang="zh-TW" altLang="en-US" dirty="0" smtClean="0"/>
              <a:t>就是一個</a:t>
            </a:r>
            <a:r>
              <a:rPr lang="en-US" altLang="zh-TW" dirty="0" smtClean="0"/>
              <a:t>s-bit</a:t>
            </a:r>
            <a:r>
              <a:rPr lang="zh-TW" altLang="en-US" dirty="0" smtClean="0"/>
              <a:t>的</a:t>
            </a:r>
            <a:r>
              <a:rPr lang="en-US" altLang="zh-TW" dirty="0" smtClean="0"/>
              <a:t>comparator</a:t>
            </a:r>
            <a:r>
              <a:rPr lang="zh-TW" altLang="en-US" dirty="0" smtClean="0"/>
              <a:t>，如果是</a:t>
            </a:r>
            <a:r>
              <a:rPr lang="en-US" altLang="zh-TW" dirty="0" smtClean="0"/>
              <a:t>upper</a:t>
            </a:r>
            <a:r>
              <a:rPr lang="en-US" altLang="zh-TW" baseline="0" dirty="0" smtClean="0"/>
              <a:t> bound</a:t>
            </a:r>
            <a:r>
              <a:rPr lang="zh-TW" altLang="en-US" baseline="0" dirty="0" smtClean="0"/>
              <a:t>，就用小於等於的</a:t>
            </a:r>
            <a:r>
              <a:rPr lang="en-US" altLang="zh-TW" baseline="0" dirty="0" smtClean="0"/>
              <a:t>comparator</a:t>
            </a:r>
            <a:r>
              <a:rPr lang="zh-TW" altLang="en-US" baseline="0" dirty="0" smtClean="0"/>
              <a:t>，如果是</a:t>
            </a:r>
            <a:r>
              <a:rPr lang="en-US" altLang="zh-TW" baseline="0" dirty="0" smtClean="0"/>
              <a:t>lower bound</a:t>
            </a:r>
            <a:r>
              <a:rPr lang="zh-TW" altLang="en-US" baseline="0" dirty="0" smtClean="0"/>
              <a:t>，就用大於等於的</a:t>
            </a:r>
            <a:r>
              <a:rPr lang="en-US" altLang="zh-TW" baseline="0" dirty="0" smtClean="0"/>
              <a:t>comparator</a:t>
            </a:r>
            <a:r>
              <a:rPr lang="zh-TW" altLang="en-US" baseline="0" dirty="0" smtClean="0"/>
              <a:t>，</a:t>
            </a:r>
            <a:endParaRPr lang="en-US" altLang="zh-TW" baseline="0" dirty="0" smtClean="0"/>
          </a:p>
          <a:p>
            <a:r>
              <a:rPr lang="zh-TW" altLang="en-US" dirty="0" smtClean="0"/>
              <a:t>當然也可以直接做全部</a:t>
            </a:r>
            <a:r>
              <a:rPr lang="en-US" altLang="zh-TW" dirty="0" smtClean="0"/>
              <a:t>bit</a:t>
            </a:r>
            <a:r>
              <a:rPr lang="zh-TW" altLang="en-US" dirty="0" smtClean="0"/>
              <a:t>的比對，但是實作上就會出現電路比較慢的情形。</a:t>
            </a:r>
            <a:endParaRPr lang="en-US" altLang="zh-TW" dirty="0" smtClean="0"/>
          </a:p>
          <a:p>
            <a:r>
              <a:rPr lang="zh-TW" altLang="en-US" dirty="0" smtClean="0"/>
              <a:t>最後所有的</a:t>
            </a:r>
            <a:r>
              <a:rPr lang="en-US" altLang="zh-TW" dirty="0" smtClean="0"/>
              <a:t>PE</a:t>
            </a:r>
            <a:r>
              <a:rPr lang="zh-TW" altLang="en-US" dirty="0" smtClean="0"/>
              <a:t>會串成</a:t>
            </a:r>
            <a:r>
              <a:rPr lang="en-US" altLang="zh-TW" sz="1200" dirty="0" smtClean="0"/>
              <a:t>systolic array</a:t>
            </a:r>
            <a:r>
              <a:rPr lang="zh-TW" altLang="en-US" sz="1200" dirty="0" smtClean="0"/>
              <a:t>來進行比對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這個架構後面會看到</a:t>
            </a:r>
            <a:r>
              <a:rPr lang="en-US" altLang="zh-TW" sz="1200" dirty="0" smtClean="0"/>
              <a:t>)</a:t>
            </a:r>
          </a:p>
          <a:p>
            <a:r>
              <a:rPr lang="zh-TW" altLang="en-US" sz="1200" dirty="0" smtClean="0"/>
              <a:t>這是剛剛提到的，後面不用進行比對的</a:t>
            </a:r>
            <a:r>
              <a:rPr lang="en-US" altLang="zh-TW" sz="1200" dirty="0" smtClean="0"/>
              <a:t>memory module</a:t>
            </a:r>
            <a:r>
              <a:rPr lang="zh-TW" altLang="en-US" sz="1200" dirty="0" smtClean="0"/>
              <a:t>，他們會用</a:t>
            </a:r>
            <a:r>
              <a:rPr lang="en-US" altLang="zh-TW" sz="1200" dirty="0" smtClean="0"/>
              <a:t>clock gating</a:t>
            </a:r>
            <a:r>
              <a:rPr lang="zh-TW" altLang="en-US" sz="1200" dirty="0" smtClean="0"/>
              <a:t>的方式去關掉</a:t>
            </a:r>
            <a:r>
              <a:rPr lang="en-US" altLang="zh-TW" sz="1200" dirty="0" smtClean="0"/>
              <a:t>memory</a:t>
            </a:r>
            <a:r>
              <a:rPr lang="zh-TW" altLang="en-US" sz="1200" dirty="0" smtClean="0"/>
              <a:t>省電。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7EED9-ADF0-4F64-9E24-49377E88522C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01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解釋一個</a:t>
            </a:r>
            <a:r>
              <a:rPr lang="en-US" altLang="zh-TW" dirty="0" smtClean="0"/>
              <a:t>PE</a:t>
            </a:r>
            <a:r>
              <a:rPr lang="zh-TW" altLang="en-US" dirty="0" smtClean="0"/>
              <a:t>處理</a:t>
            </a:r>
            <a:r>
              <a:rPr lang="en-US" altLang="zh-TW" dirty="0" smtClean="0"/>
              <a:t>s</a:t>
            </a:r>
            <a:r>
              <a:rPr lang="en-US" altLang="zh-TW" baseline="0" dirty="0" smtClean="0"/>
              <a:t> bit, c boundaries</a:t>
            </a:r>
          </a:p>
          <a:p>
            <a:r>
              <a:rPr lang="en-US" altLang="zh-TW" baseline="0" dirty="0" smtClean="0"/>
              <a:t>2.</a:t>
            </a:r>
            <a:r>
              <a:rPr lang="zh-TW" altLang="en-US" baseline="0" dirty="0" smtClean="0"/>
              <a:t>解釋小於等於的</a:t>
            </a:r>
            <a:r>
              <a:rPr lang="en-US" altLang="zh-TW" baseline="0" dirty="0" smtClean="0"/>
              <a:t>comparator</a:t>
            </a:r>
          </a:p>
          <a:p>
            <a:r>
              <a:rPr lang="en-US" altLang="zh-TW" baseline="0" dirty="0" smtClean="0"/>
              <a:t>3.</a:t>
            </a:r>
            <a:r>
              <a:rPr lang="zh-TW" altLang="en-US" baseline="0" dirty="0" smtClean="0"/>
              <a:t>解釋紅圈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7EED9-ADF0-4F64-9E24-49377E88522C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354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所以我們可以看到所有的</a:t>
            </a:r>
            <a:r>
              <a:rPr lang="en-US" altLang="zh-TW" dirty="0" smtClean="0"/>
              <a:t>PE</a:t>
            </a:r>
            <a:r>
              <a:rPr lang="zh-TW" altLang="en-US" dirty="0" smtClean="0"/>
              <a:t>會串成這種</a:t>
            </a:r>
            <a:r>
              <a:rPr lang="en-US" altLang="zh-TW" dirty="0" smtClean="0"/>
              <a:t>SYSTOLIC ARRAY</a:t>
            </a:r>
            <a:r>
              <a:rPr lang="zh-TW" altLang="en-US" dirty="0" smtClean="0"/>
              <a:t>的架構，這個架構是</a:t>
            </a:r>
            <a:r>
              <a:rPr lang="en-US" altLang="zh-TW" dirty="0" smtClean="0"/>
              <a:t>Decomposition</a:t>
            </a:r>
            <a:r>
              <a:rPr lang="en-US" altLang="zh-TW" baseline="0" dirty="0" smtClean="0"/>
              <a:t> based</a:t>
            </a:r>
            <a:r>
              <a:rPr lang="zh-TW" altLang="en-US" baseline="0" dirty="0" smtClean="0"/>
              <a:t>，比對完某一維度，再比對下一個維度。</a:t>
            </a:r>
            <a:endParaRPr lang="en-US" altLang="zh-TW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aseline="0" dirty="0" smtClean="0"/>
              <a:t>每個維度有各自的</a:t>
            </a:r>
            <a:r>
              <a:rPr lang="en-US" altLang="zh-TW" baseline="0" dirty="0" err="1" smtClean="0"/>
              <a:t>upperbound</a:t>
            </a:r>
            <a:r>
              <a:rPr lang="zh-TW" altLang="en-US" baseline="0" dirty="0" smtClean="0"/>
              <a:t>、</a:t>
            </a:r>
            <a:r>
              <a:rPr lang="en-US" altLang="zh-TW" baseline="0" dirty="0" err="1" smtClean="0"/>
              <a:t>lowerbound</a:t>
            </a:r>
            <a:r>
              <a:rPr lang="zh-TW" altLang="en-US" baseline="0" dirty="0" smtClean="0"/>
              <a:t>比對。</a:t>
            </a:r>
            <a:endParaRPr lang="en-US" altLang="zh-TW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所以有幾個</a:t>
            </a:r>
            <a:r>
              <a:rPr lang="en-US" altLang="zh-TW" dirty="0" smtClean="0"/>
              <a:t>row</a:t>
            </a:r>
            <a:r>
              <a:rPr lang="zh-TW" altLang="en-US" dirty="0" smtClean="0"/>
              <a:t>就取決於一個</a:t>
            </a:r>
            <a:r>
              <a:rPr lang="en-US" altLang="zh-TW" dirty="0" smtClean="0"/>
              <a:t>PE</a:t>
            </a:r>
            <a:r>
              <a:rPr lang="zh-TW" altLang="en-US" dirty="0" smtClean="0"/>
              <a:t>可以處理多少</a:t>
            </a:r>
            <a:r>
              <a:rPr lang="en-US" altLang="zh-TW" dirty="0" smtClean="0"/>
              <a:t>rule</a:t>
            </a:r>
            <a:r>
              <a:rPr lang="zh-TW" altLang="en-US" dirty="0" smtClean="0"/>
              <a:t>，總共需要幾個</a:t>
            </a:r>
            <a:r>
              <a:rPr lang="en-US" altLang="zh-TW" dirty="0" smtClean="0"/>
              <a:t>row</a:t>
            </a:r>
            <a:r>
              <a:rPr lang="zh-TW" altLang="en-US" dirty="0" smtClean="0"/>
              <a:t>做處理。從</a:t>
            </a:r>
            <a:r>
              <a:rPr lang="en-US" altLang="zh-TW" dirty="0" smtClean="0"/>
              <a:t>column</a:t>
            </a:r>
            <a:r>
              <a:rPr lang="zh-TW" altLang="en-US" dirty="0" smtClean="0"/>
              <a:t>來看的話，就是 所有要進行比對的</a:t>
            </a:r>
            <a:r>
              <a:rPr lang="en-US" altLang="zh-TW" dirty="0" smtClean="0"/>
              <a:t>bit</a:t>
            </a:r>
            <a:r>
              <a:rPr lang="zh-TW" altLang="en-US" dirty="0" smtClean="0"/>
              <a:t>數除與</a:t>
            </a:r>
            <a:r>
              <a:rPr lang="en-US" altLang="zh-TW" dirty="0" smtClean="0"/>
              <a:t>stride</a:t>
            </a:r>
            <a:r>
              <a:rPr lang="zh-TW" altLang="en-US" dirty="0" smtClean="0"/>
              <a:t>數，乘與</a:t>
            </a:r>
            <a:r>
              <a:rPr lang="en-US" altLang="zh-TW" dirty="0" smtClean="0"/>
              <a:t>2</a:t>
            </a:r>
            <a:r>
              <a:rPr lang="zh-TW" altLang="en-US" dirty="0" smtClean="0"/>
              <a:t>是因為需要</a:t>
            </a:r>
            <a:r>
              <a:rPr lang="en-US" altLang="zh-TW" dirty="0" err="1" smtClean="0"/>
              <a:t>upperbound</a:t>
            </a:r>
            <a:r>
              <a:rPr lang="zh-TW" altLang="en-US" dirty="0" smtClean="0"/>
              <a:t>跟</a:t>
            </a:r>
            <a:r>
              <a:rPr lang="en-US" altLang="zh-TW" dirty="0" err="1" smtClean="0"/>
              <a:t>lowerbound</a:t>
            </a:r>
            <a:r>
              <a:rPr lang="zh-TW" altLang="en-US" dirty="0" smtClean="0"/>
              <a:t>的比對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7EED9-ADF0-4F64-9E24-49377E88522C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584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那接線之間會有三種</a:t>
            </a:r>
            <a:r>
              <a:rPr lang="en-US" altLang="zh-TW" dirty="0" smtClean="0"/>
              <a:t>type</a:t>
            </a:r>
            <a:r>
              <a:rPr lang="zh-TW" altLang="en-US" dirty="0" smtClean="0"/>
              <a:t>，</a:t>
            </a:r>
            <a:r>
              <a:rPr lang="zh-TW" altLang="en-US" smtClean="0"/>
              <a:t>如果是同一種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7EED9-ADF0-4F64-9E24-49377E88522C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69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7EED9-ADF0-4F64-9E24-49377E88522C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81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smtClean="0">
              <a:latin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smtClean="0">
              <a:latin typeface="Times New Roman" panose="02020603050405020304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mtClean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08725"/>
            <a:ext cx="1289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0D9B5-E6B0-4405-8920-103868066C7C}" type="datetime1">
              <a:rPr lang="zh-TW" altLang="en-US"/>
              <a:pPr>
                <a:defRPr/>
              </a:pPr>
              <a:t>2016/10/5</a:t>
            </a:fld>
            <a:endParaRPr lang="zh-TW" alt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092825"/>
            <a:ext cx="51847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Department of Computer Science and Information Engineering, </a:t>
            </a:r>
          </a:p>
          <a:p>
            <a:pPr>
              <a:defRPr/>
            </a:pPr>
            <a:r>
              <a:rPr lang="en-US" altLang="zh-TW"/>
              <a:t>National Cheng Kung University, Tainan, Taiwan, R.O.C.</a:t>
            </a:r>
            <a:endParaRPr lang="zh-TW" alt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308725"/>
            <a:ext cx="12223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9F7AF-E659-417E-B775-D22E6BE1E7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87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B1E3-5CAE-4C85-BB2D-026C3A706424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Department of Computer Science and Information Engineering,  National Cheng Kung University, Tainan, Taiwan, R.O.C.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C2771-BB7F-47B7-9F81-40F87FD7E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04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549275"/>
            <a:ext cx="1924050" cy="5394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549275"/>
            <a:ext cx="5619750" cy="5394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391E8-023C-41F2-9AF5-99FC54FC1BA3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Department of Computer Science and Information Engineering,  National Cheng Kung University, Tainan, Taiwan, R.O.C.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77BB7-1684-4404-BCDB-5B0910916A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77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6EFD8-BD98-4707-94F5-FB4C47AA8DD8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Department of Computer Science and Information Engineering,  National Cheng Kung University, Tainan, Taiwan, R.O.C.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CDA93-6690-443D-882E-50FDFBAB67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4536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875C0-DFF9-4940-8E3D-6A2458F492E7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Department of Computer Science and Information Engineering,  National Cheng Kung University, Tainan, Taiwan, R.O.C.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DD7D-56FD-4D8B-BA42-F23EA695E5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92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08725"/>
            <a:ext cx="11461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5D2B9-6F3A-44CA-9669-FEB87ED48D28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273800"/>
            <a:ext cx="39608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 </a:t>
            </a:r>
          </a:p>
          <a:p>
            <a:pPr>
              <a:defRPr/>
            </a:pPr>
            <a:r>
              <a:rPr lang="en-US" altLang="zh-TW"/>
              <a:t>CSIE NCKU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057E1-DE70-449D-A88A-E1C369B80A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47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570AE-11C7-448C-9C3F-8A265EDD0154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Department of Computer Science and Information Engineering,  National Cheng Kung University, Tainan, Taiwan, R.O.C.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BE825-E3A0-4F0A-AFF9-BD15070934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71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530D2-AA95-41BE-B60D-62E2DBFD992B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Department of Computer Science and Information Engineering,  National Cheng Kung University, Tainan, Taiwan, R.O.C.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E628D-C877-4D57-9E52-D400BD985D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17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3790-04E5-420B-94E4-82E4B8B93046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Department of Computer Science and Information Engineering,  National Cheng Kung University, Tainan, Taiwan, R.O.C.</a:t>
            </a: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76B92-A4D5-4C49-BABB-B4B3BE95BE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54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7214-890D-447B-A9C1-B98BE7DC859E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Department of Computer Science and Information Engineering,  National Cheng Kung University, Tainan, Taiwan, R.O.C.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16AE9-5D2A-4723-9EDE-1DF4804981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02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CC679-51A6-4BD9-AFEF-99B5C76CC858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Department of Computer Science and Information Engineering,  National Cheng Kung University, Tainan, Taiwan, R.O.C.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A494F-E605-4513-8565-7FA05D5359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11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4CE07-2CDF-47FB-8761-8C0294961519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Department of Computer Science and Information Engineering,  National Cheng Kung University, Tainan, Taiwan, R.O.C.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ED62-F256-48F2-B808-56104E6091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09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0E96-1920-4727-8058-A26B26C33F6E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Department of Computer Science and Information Engineering,  National Cheng Kung University, Tainan, Taiwan, R.O.C.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E8ACF-508D-4C2A-A7D8-14FD6B2AE0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31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12875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08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C859139-98DE-49E9-ACAC-095879E763E2}" type="datetime1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73800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Department of Computer Science and Information Engineering,  National Cheng Kung University, Tainan, Taiwan, R.O.C.</a:t>
            </a:r>
            <a:endParaRPr lang="zh-TW" altLang="en-US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0038" y="6308725"/>
            <a:ext cx="98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fld id="{CE955A45-4FA3-4E5A-AAFA-BBA5C7A434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168275" y="212725"/>
            <a:ext cx="8823325" cy="6096000"/>
            <a:chOff x="106" y="28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1276350"/>
          </a:xfrm>
        </p:spPr>
        <p:txBody>
          <a:bodyPr/>
          <a:lstStyle/>
          <a:p>
            <a:pPr eaLnBrk="1" hangingPunct="1"/>
            <a:r>
              <a:rPr lang="en-US" altLang="zh-TW" sz="2800" b="1" i="0" dirty="0"/>
              <a:t>POWER-EFFICIENT RANGE-MATCH-BASED PACKET CLASSIFICATION ON FPGA</a:t>
            </a:r>
            <a:endParaRPr lang="zh-TW" altLang="en-US" sz="2800" b="1" i="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Department of Computer Science and Information Engineering, </a:t>
            </a:r>
          </a:p>
          <a:p>
            <a:pPr>
              <a:defRPr/>
            </a:pPr>
            <a:r>
              <a:rPr lang="en-US" altLang="zh-TW" dirty="0"/>
              <a:t>National Cheng Kung University, Tainan, Taiwan, R.O.C.</a:t>
            </a: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715588"/>
              </p:ext>
            </p:extLst>
          </p:nvPr>
        </p:nvGraphicFramePr>
        <p:xfrm>
          <a:off x="1475656" y="3573016"/>
          <a:ext cx="6120680" cy="174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6184"/>
                <a:gridCol w="4664496"/>
              </a:tblGrid>
              <a:tr h="363096">
                <a:tc>
                  <a:txBody>
                    <a:bodyPr/>
                    <a:lstStyle/>
                    <a:p>
                      <a:r>
                        <a:rPr kumimoji="0" lang="en-US" altLang="zh-TW" sz="1800" b="1" dirty="0" smtClean="0">
                          <a:solidFill>
                            <a:srgbClr val="3333CC"/>
                          </a:solidFill>
                          <a:latin typeface="+mn-lt"/>
                        </a:rPr>
                        <a:t>Authors: </a:t>
                      </a:r>
                      <a:endParaRPr lang="zh-TW" alt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Yun R. Qu, Viktor K.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Prasanna</a:t>
                      </a:r>
                      <a:endParaRPr kumimoji="0" lang="en-US" altLang="zh-TW" sz="1800" b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kumimoji="0" lang="en-US" altLang="zh-TW" sz="1800" b="1" dirty="0" smtClean="0">
                          <a:solidFill>
                            <a:srgbClr val="3333CC"/>
                          </a:solidFill>
                          <a:latin typeface="+mn-lt"/>
                        </a:rPr>
                        <a:t>Publisher: </a:t>
                      </a:r>
                      <a:endParaRPr lang="zh-TW" alt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25th International Conference on Field Programmable Logic and Applications (FPL)</a:t>
                      </a:r>
                      <a:endParaRPr kumimoji="0" lang="en-US" altLang="zh-TW" sz="1800" b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zh-TW" sz="1800" b="1" smtClean="0">
                          <a:solidFill>
                            <a:srgbClr val="3333CC"/>
                          </a:solidFill>
                          <a:latin typeface="+mn-lt"/>
                        </a:rPr>
                        <a:t>Presenter: </a:t>
                      </a:r>
                      <a:endParaRPr lang="zh-TW" alt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dirty="0" smtClean="0">
                          <a:latin typeface="+mn-lt"/>
                        </a:rPr>
                        <a:t>Chun-Yu,</a:t>
                      </a:r>
                      <a:r>
                        <a:rPr kumimoji="0" lang="en-US" altLang="zh-TW" sz="1800" b="0" baseline="0" dirty="0" smtClean="0">
                          <a:latin typeface="+mn-lt"/>
                        </a:rPr>
                        <a:t> Li</a:t>
                      </a:r>
                      <a:endParaRPr lang="zh-TW" altLang="en-US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smtClean="0">
                          <a:solidFill>
                            <a:srgbClr val="3333CC"/>
                          </a:solidFill>
                          <a:latin typeface="+mn-lt"/>
                        </a:rPr>
                        <a:t>Date:</a:t>
                      </a:r>
                      <a:endParaRPr kumimoji="0" lang="zh-TW" altLang="en-US" sz="1800" b="1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dirty="0" smtClean="0">
                          <a:latin typeface="+mn-lt"/>
                        </a:rPr>
                        <a:t>105/10/5</a:t>
                      </a:r>
                      <a:endParaRPr lang="zh-TW" altLang="en-US" sz="1800" b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PERFORMANCE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O</a:t>
            </a:r>
            <a:r>
              <a:rPr lang="en-US" altLang="zh-TW" sz="2000" dirty="0" smtClean="0"/>
              <a:t>ur </a:t>
            </a:r>
            <a:r>
              <a:rPr lang="en-US" altLang="zh-TW" sz="2000" dirty="0"/>
              <a:t>designs on FPGA sustains &gt; 250 MPPS </a:t>
            </a:r>
            <a:r>
              <a:rPr lang="en-US" altLang="zh-TW" sz="2000" dirty="0" smtClean="0"/>
              <a:t>throughput even </a:t>
            </a:r>
            <a:r>
              <a:rPr lang="en-US" altLang="zh-TW" sz="2000" dirty="0"/>
              <a:t>for 4K 512-bit rules.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 </a:t>
            </a:r>
          </a:p>
          <a:p>
            <a:pPr>
              <a:defRPr/>
            </a:pPr>
            <a:r>
              <a:rPr lang="en-US" altLang="zh-TW" smtClean="0"/>
              <a:t>CSIE NCKU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057E1-DE70-449D-A88A-E1C369B80AAF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9771"/>
            <a:ext cx="3903670" cy="381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81091"/>
            <a:ext cx="3963027" cy="376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PERFORMANCE EVALUATION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W</a:t>
                </a:r>
                <a:r>
                  <a:rPr lang="en-US" altLang="zh-TW" sz="2400" dirty="0" smtClean="0"/>
                  <a:t>e </a:t>
                </a:r>
                <a:r>
                  <a:rPr lang="en-US" altLang="zh-TW" sz="2400" dirty="0"/>
                  <a:t>show the power performance with </a:t>
                </a:r>
                <a:r>
                  <a:rPr lang="en-US" altLang="zh-TW" sz="2400" dirty="0" smtClean="0"/>
                  <a:t>respect to </a:t>
                </a:r>
                <a:r>
                  <a:rPr lang="en-US" altLang="zh-TW" sz="2400" dirty="0"/>
                  <a:t>N, for the </a:t>
                </a:r>
                <a:r>
                  <a:rPr lang="en-US" altLang="zh-TW" sz="2200" dirty="0"/>
                  <a:t>classic packet classification (M = 5) and </a:t>
                </a:r>
                <a:r>
                  <a:rPr lang="en-US" altLang="zh-TW" sz="2200" dirty="0" smtClean="0"/>
                  <a:t>the </a:t>
                </a:r>
                <a:r>
                  <a:rPr lang="en-US" altLang="zh-TW" sz="2200" dirty="0" err="1" smtClean="0"/>
                  <a:t>OpenFlow</a:t>
                </a:r>
                <a:r>
                  <a:rPr lang="en-US" altLang="zh-TW" sz="2200" dirty="0" smtClean="0"/>
                  <a:t> </a:t>
                </a:r>
                <a:r>
                  <a:rPr lang="en-US" altLang="zh-TW" sz="2200" dirty="0"/>
                  <a:t>table lookup (M = 15) under three scenarios</a:t>
                </a:r>
                <a:r>
                  <a:rPr lang="en-US" altLang="zh-TW" sz="2200" dirty="0" smtClean="0"/>
                  <a:t>:</a:t>
                </a:r>
              </a:p>
              <a:p>
                <a:pPr marL="914400" lvl="1" indent="-457200">
                  <a:buClrTx/>
                  <a:buSzPct val="100000"/>
                  <a:buFont typeface="+mj-lt"/>
                  <a:buAutoNum type="arabicPeriod"/>
                </a:pPr>
                <a:r>
                  <a:rPr lang="en-US" altLang="zh-TW" sz="2200" dirty="0"/>
                  <a:t>Without any power optimization </a:t>
                </a:r>
                <a:r>
                  <a:rPr lang="en-US" altLang="zh-TW" sz="2200" dirty="0" smtClean="0"/>
                  <a:t>technique.</a:t>
                </a:r>
              </a:p>
              <a:p>
                <a:pPr marL="914400" lvl="1" indent="-457200">
                  <a:buClrTx/>
                  <a:buSzPct val="100000"/>
                  <a:buFont typeface="+mj-lt"/>
                  <a:buAutoNum type="arabicPeriod"/>
                </a:pPr>
                <a:r>
                  <a:rPr lang="en-US" altLang="zh-TW" sz="2200" dirty="0"/>
                  <a:t>With self-enabled power gating, but randomly </a:t>
                </a:r>
                <a:r>
                  <a:rPr lang="en-US" altLang="zh-TW" sz="2200" dirty="0" smtClean="0"/>
                  <a:t>scheduling of </a:t>
                </a:r>
                <a:r>
                  <a:rPr lang="en-US" altLang="zh-TW" sz="2200" dirty="0"/>
                  <a:t>packet header fields</a:t>
                </a:r>
                <a:r>
                  <a:rPr lang="en-US" altLang="zh-TW" sz="2200" dirty="0" smtClean="0"/>
                  <a:t>.</a:t>
                </a:r>
              </a:p>
              <a:p>
                <a:pPr marL="914400" lvl="1" indent="-457200">
                  <a:buClrTx/>
                  <a:buSzPct val="100000"/>
                  <a:buFont typeface="+mj-lt"/>
                  <a:buAutoNum type="arabicPeriod"/>
                </a:pPr>
                <a:r>
                  <a:rPr lang="en-US" altLang="zh-TW" sz="2200" dirty="0"/>
                  <a:t>With self-enabled power gating along with </a:t>
                </a:r>
                <a:r>
                  <a:rPr lang="en-US" altLang="zh-TW" sz="2200" dirty="0" smtClean="0"/>
                  <a:t>entropy-based scheduling </a:t>
                </a:r>
                <a:r>
                  <a:rPr lang="en-US" altLang="zh-TW" sz="2200" dirty="0"/>
                  <a:t>of packet header fields</a:t>
                </a:r>
                <a:r>
                  <a:rPr lang="en-US" altLang="zh-TW" sz="2200" dirty="0" smtClean="0"/>
                  <a:t>.</a:t>
                </a:r>
                <a:endParaRPr lang="en-US" altLang="zh-TW" sz="2200" dirty="0"/>
              </a:p>
              <a:p>
                <a:r>
                  <a:rPr lang="en-US" altLang="zh-TW" sz="2400" dirty="0" smtClean="0"/>
                  <a:t>To see the effect of random scheduling, we run 100 tests for a fixed pair of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altLang="zh-TW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zh-TW" sz="2400" i="1" dirty="0" smtClean="0"/>
                  <a:t>. </a:t>
                </a:r>
                <a:r>
                  <a:rPr lang="en-US" altLang="zh-TW" sz="2400" dirty="0" smtClean="0"/>
                  <a:t>For each test, the power consumption is averaged on 1K random packets.</a:t>
                </a:r>
                <a:endParaRPr lang="zh-TW" altLang="en-US" sz="2400" i="1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17" t="-1077" r="-20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 </a:t>
            </a:r>
          </a:p>
          <a:p>
            <a:pPr>
              <a:defRPr/>
            </a:pPr>
            <a:r>
              <a:rPr lang="en-US" altLang="zh-TW" smtClean="0"/>
              <a:t>CSIE NCKU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057E1-DE70-449D-A88A-E1C369B80AAF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7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PERFORMANCE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1999" y="1412875"/>
            <a:ext cx="8202489" cy="4530725"/>
          </a:xfrm>
        </p:spPr>
        <p:txBody>
          <a:bodyPr/>
          <a:lstStyle/>
          <a:p>
            <a:r>
              <a:rPr lang="en-US" altLang="zh-TW" sz="1900" dirty="0" smtClean="0"/>
              <a:t>Self-enabled power gating reduces </a:t>
            </a:r>
            <a:r>
              <a:rPr lang="en-US" altLang="zh-TW" sz="1900" dirty="0"/>
              <a:t>the average power consumption by 60</a:t>
            </a:r>
            <a:r>
              <a:rPr lang="en-US" altLang="zh-TW" sz="1900" dirty="0" smtClean="0"/>
              <a:t>%.</a:t>
            </a:r>
          </a:p>
          <a:p>
            <a:r>
              <a:rPr lang="en-US" altLang="zh-TW" sz="1900" dirty="0" smtClean="0"/>
              <a:t>Exploiting both optimization reduces the average power consumption further by 20%.</a:t>
            </a:r>
          </a:p>
          <a:p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 </a:t>
            </a:r>
          </a:p>
          <a:p>
            <a:pPr>
              <a:defRPr/>
            </a:pPr>
            <a:r>
              <a:rPr lang="en-US" altLang="zh-TW" smtClean="0"/>
              <a:t>CSIE NCKU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057E1-DE70-449D-A88A-E1C369B80AAF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9" y="2488756"/>
            <a:ext cx="407241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8" y="4288756"/>
            <a:ext cx="408932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79512" y="6083448"/>
            <a:ext cx="2919389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red “o”: </a:t>
            </a:r>
            <a:r>
              <a:rPr lang="en-US" altLang="zh-TW" sz="1400" dirty="0" smtClean="0"/>
              <a:t>no optimization</a:t>
            </a:r>
          </a:p>
          <a:p>
            <a:r>
              <a:rPr lang="en-US" altLang="zh-TW" sz="1400" dirty="0" smtClean="0">
                <a:solidFill>
                  <a:srgbClr val="FF33CC"/>
                </a:solidFill>
              </a:rPr>
              <a:t>pink “x”: </a:t>
            </a:r>
            <a:r>
              <a:rPr lang="en-US" altLang="zh-TW" sz="1400" dirty="0" smtClean="0"/>
              <a:t>self-enabled power gating</a:t>
            </a:r>
          </a:p>
          <a:p>
            <a:r>
              <a:rPr lang="en-US" altLang="zh-TW" sz="1400" dirty="0" smtClean="0">
                <a:solidFill>
                  <a:schemeClr val="accent5">
                    <a:lumMod val="50000"/>
                  </a:schemeClr>
                </a:solidFill>
              </a:rPr>
              <a:t>blue “+”: </a:t>
            </a:r>
            <a:r>
              <a:rPr lang="en-US" altLang="zh-TW" sz="1400" dirty="0" smtClean="0"/>
              <a:t>both optimization</a:t>
            </a:r>
            <a:endParaRPr lang="en-US" altLang="zh-TW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58" y="2574200"/>
            <a:ext cx="405265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386" y="4365104"/>
            <a:ext cx="414359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6" y="2396287"/>
            <a:ext cx="4399221" cy="30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40" y="2407061"/>
            <a:ext cx="4241726" cy="24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We construct a modular PE to match a stride of </a:t>
            </a:r>
            <a:r>
              <a:rPr lang="en-US" altLang="zh-TW" sz="2400" dirty="0" smtClean="0"/>
              <a:t>the packet </a:t>
            </a:r>
            <a:r>
              <a:rPr lang="en-US" altLang="zh-TW" sz="2400" dirty="0"/>
              <a:t>header against a stride of a range </a:t>
            </a:r>
            <a:r>
              <a:rPr lang="en-US" altLang="zh-TW" sz="2400" dirty="0" smtClean="0"/>
              <a:t>boundary (A naïve approach to match ranges is to deploy a W-bit comparator for each range boundary).</a:t>
            </a:r>
          </a:p>
          <a:p>
            <a:endParaRPr lang="en-US" altLang="zh-TW" sz="2400" dirty="0"/>
          </a:p>
          <a:p>
            <a:r>
              <a:rPr lang="en-US" altLang="zh-TW" sz="2400" dirty="0"/>
              <a:t>We concatenate multiple PEs into a systolic array </a:t>
            </a:r>
            <a:r>
              <a:rPr lang="en-US" altLang="zh-TW" sz="2400" dirty="0" smtClean="0"/>
              <a:t>to sustain </a:t>
            </a:r>
            <a:r>
              <a:rPr lang="en-US" altLang="zh-TW" sz="2400" dirty="0"/>
              <a:t>high clock rates for large rule sets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/>
              <a:t>We employ a self-enabled power gating technique </a:t>
            </a:r>
            <a:r>
              <a:rPr lang="en-US" altLang="zh-TW" sz="2400" dirty="0" smtClean="0"/>
              <a:t>on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our </a:t>
            </a:r>
            <a:r>
              <a:rPr lang="en-US" altLang="zh-TW" sz="2400" dirty="0"/>
              <a:t>architecture. The modular PEs are selectively </a:t>
            </a:r>
            <a:r>
              <a:rPr lang="en-US" altLang="zh-TW" sz="2400" dirty="0" smtClean="0"/>
              <a:t>enabled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to </a:t>
            </a:r>
            <a:r>
              <a:rPr lang="en-US" altLang="zh-TW" sz="2400" dirty="0"/>
              <a:t>save the memory access power.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 </a:t>
            </a:r>
          </a:p>
          <a:p>
            <a:pPr>
              <a:defRPr/>
            </a:pPr>
            <a:r>
              <a:rPr lang="en-US" altLang="zh-TW" smtClean="0"/>
              <a:t>CSIE NCKU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057E1-DE70-449D-A88A-E1C369B80AAF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8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8055248" cy="592138"/>
          </a:xfrm>
        </p:spPr>
        <p:txBody>
          <a:bodyPr/>
          <a:lstStyle/>
          <a:p>
            <a:r>
              <a:rPr lang="en-US" altLang="zh-TW" dirty="0" smtClean="0"/>
              <a:t>MODULAR PROCESSING ELEMENT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22946"/>
            <a:ext cx="3024336" cy="4530725"/>
          </a:xfrm>
        </p:spPr>
        <p:txBody>
          <a:bodyPr/>
          <a:lstStyle/>
          <a:p>
            <a:r>
              <a:rPr lang="en-US" altLang="zh-TW" sz="2000" i="1" dirty="0" smtClean="0"/>
              <a:t>s</a:t>
            </a:r>
            <a:r>
              <a:rPr lang="en-US" altLang="zh-TW" sz="2000" dirty="0" smtClean="0"/>
              <a:t>: s-bit stride.</a:t>
            </a:r>
          </a:p>
          <a:p>
            <a:r>
              <a:rPr lang="en-US" altLang="zh-TW" sz="2000" i="1" dirty="0" smtClean="0"/>
              <a:t>c</a:t>
            </a:r>
            <a:r>
              <a:rPr lang="en-US" altLang="zh-TW" sz="2000" dirty="0" smtClean="0"/>
              <a:t>: number of range boundaries compared by a modular PE.</a:t>
            </a:r>
          </a:p>
          <a:p>
            <a:r>
              <a:rPr lang="en-US" altLang="zh-TW" sz="2000" dirty="0" smtClean="0"/>
              <a:t>PE consist of </a:t>
            </a:r>
            <a:r>
              <a:rPr lang="en-US" altLang="zh-TW" sz="2000" i="1" dirty="0" smtClean="0"/>
              <a:t>c</a:t>
            </a:r>
            <a:r>
              <a:rPr lang="en-US" altLang="zh-TW" sz="2000" dirty="0" smtClean="0"/>
              <a:t> data memory module, </a:t>
            </a:r>
            <a:r>
              <a:rPr lang="en-US" altLang="zh-TW" sz="2000" i="1" dirty="0" smtClean="0"/>
              <a:t>c</a:t>
            </a:r>
            <a:r>
              <a:rPr lang="en-US" altLang="zh-TW" sz="2000" dirty="0" smtClean="0"/>
              <a:t> comparators.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 </a:t>
            </a:r>
          </a:p>
          <a:p>
            <a:pPr>
              <a:defRPr/>
            </a:pPr>
            <a:r>
              <a:rPr lang="en-US" altLang="zh-TW" smtClean="0"/>
              <a:t>CSIE NCKU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057E1-DE70-449D-A88A-E1C369B80AAF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62" y="1394174"/>
            <a:ext cx="5613400" cy="542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884368" y="148478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i="1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</a:rPr>
              <a:t> = 2</a:t>
            </a:r>
            <a:endParaRPr lang="zh-TW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460044"/>
                  </p:ext>
                </p:extLst>
              </p:nvPr>
            </p:nvGraphicFramePr>
            <p:xfrm>
              <a:off x="0" y="3775424"/>
              <a:ext cx="3419874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9979"/>
                    <a:gridCol w="569979"/>
                    <a:gridCol w="569979"/>
                    <a:gridCol w="569979"/>
                    <a:gridCol w="569979"/>
                    <a:gridCol w="569979"/>
                  </a:tblGrid>
                  <a:tr h="278660">
                    <a:tc gridSpan="6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TW" sz="1800" b="1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altLang="zh-TW" sz="1800" b="1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comparator</a:t>
                          </a:r>
                          <a:endParaRPr lang="zh-TW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2786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eql0_in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less0_in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x &amp; y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eql0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less0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en0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2786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*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2786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*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en0_in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27866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*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x=y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*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en0_in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278660">
                    <a:tc vMerge="1">
                      <a:txBody>
                        <a:bodyPr/>
                        <a:lstStyle/>
                        <a:p>
                          <a:endParaRPr lang="zh-TW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x&lt;y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en0_in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278660">
                    <a:tc vMerge="1">
                      <a:txBody>
                        <a:bodyPr/>
                        <a:lstStyle/>
                        <a:p>
                          <a:endParaRPr lang="zh-TW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x&gt;y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460044"/>
                  </p:ext>
                </p:extLst>
              </p:nvPr>
            </p:nvGraphicFramePr>
            <p:xfrm>
              <a:off x="0" y="3775424"/>
              <a:ext cx="3419874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9979"/>
                    <a:gridCol w="569979"/>
                    <a:gridCol w="569979"/>
                    <a:gridCol w="569979"/>
                    <a:gridCol w="569979"/>
                    <a:gridCol w="569979"/>
                  </a:tblGrid>
                  <a:tr h="365760">
                    <a:tc gridSpan="6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t="-8333" r="-178" b="-75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eql0_in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less0_in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x &amp; y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eql0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less0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en0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*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*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en0_in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51816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*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x=y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*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en0_in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518160">
                    <a:tc vMerge="1">
                      <a:txBody>
                        <a:bodyPr/>
                        <a:lstStyle/>
                        <a:p>
                          <a:endParaRPr lang="zh-TW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x&lt;y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en0_in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TW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x&gt;y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7107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SYSTOLIC ARRAY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000" dirty="0" smtClean="0"/>
                  <a:t>The strides from the input packet headers are propagated vertically. Each </a:t>
                </a:r>
                <a:r>
                  <a:rPr lang="en-US" altLang="zh-TW" sz="2000" dirty="0"/>
                  <a:t>column of PEs compares </a:t>
                </a:r>
                <a:r>
                  <a:rPr lang="en-US" altLang="zh-TW" sz="2000" dirty="0" smtClean="0"/>
                  <a:t>an s-bit </a:t>
                </a:r>
                <a:r>
                  <a:rPr lang="en-US" altLang="zh-TW" sz="2000" dirty="0"/>
                  <a:t>input stride with the corresponding strides of </a:t>
                </a:r>
                <a:r>
                  <a:rPr lang="en-US" altLang="zh-TW" sz="2000" dirty="0" smtClean="0"/>
                  <a:t>all the </a:t>
                </a:r>
                <a:r>
                  <a:rPr lang="en-US" altLang="zh-TW" sz="2000" dirty="0"/>
                  <a:t>N </a:t>
                </a:r>
                <a:r>
                  <a:rPr lang="en-US" altLang="zh-TW" sz="2000" dirty="0" smtClean="0"/>
                  <a:t>rules.</a:t>
                </a:r>
              </a:p>
              <a:p>
                <a:r>
                  <a:rPr lang="en-US" altLang="zh-TW" sz="2000" dirty="0" smtClean="0"/>
                  <a:t>The number of rows required for N rule is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000" dirty="0" smtClean="0"/>
                  <a:t>, while the total number of columns required for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000" dirty="0" smtClean="0"/>
                  <a:t>)–bit packet is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2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∙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  <a:ea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altLang="zh-TW" sz="2000" dirty="0" smtClean="0"/>
                  <a:t>.</a:t>
                </a:r>
              </a:p>
              <a:p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9" t="-673" r="-3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 </a:t>
            </a:r>
          </a:p>
          <a:p>
            <a:pPr>
              <a:defRPr/>
            </a:pPr>
            <a:r>
              <a:rPr lang="en-US" altLang="zh-TW" smtClean="0"/>
              <a:t>CSIE NCKU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057E1-DE70-449D-A88A-E1C369B80AAF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7" y="3573016"/>
            <a:ext cx="8964488" cy="313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9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SYSTOLIC ARRAY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 </a:t>
            </a:r>
          </a:p>
          <a:p>
            <a:pPr>
              <a:defRPr/>
            </a:pPr>
            <a:r>
              <a:rPr lang="en-US" altLang="zh-TW" smtClean="0"/>
              <a:t>CSIE NCKU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057E1-DE70-449D-A88A-E1C369B80AAF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320000" cy="162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8" y="3861048"/>
            <a:ext cx="4320000" cy="165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56" y="2935846"/>
            <a:ext cx="4320000" cy="164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67544" y="2967335"/>
            <a:ext cx="3899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+mn-lt"/>
              </a:rPr>
              <a:t>(Type I) </a:t>
            </a:r>
            <a:r>
              <a:rPr lang="en-US" altLang="zh-TW" dirty="0">
                <a:latin typeface="+mn-lt"/>
              </a:rPr>
              <a:t>for the same field, both </a:t>
            </a:r>
            <a:r>
              <a:rPr lang="en-US" altLang="zh-TW" dirty="0" smtClean="0">
                <a:latin typeface="+mn-lt"/>
              </a:rPr>
              <a:t>comparing </a:t>
            </a:r>
            <a:r>
              <a:rPr lang="en-US" altLang="zh-TW" dirty="0" err="1" smtClean="0">
                <a:latin typeface="+mn-lt"/>
              </a:rPr>
              <a:t>upperbounds</a:t>
            </a:r>
            <a:r>
              <a:rPr lang="en-US" altLang="zh-TW" dirty="0" smtClean="0">
                <a:latin typeface="+mn-lt"/>
              </a:rPr>
              <a:t>/</a:t>
            </a:r>
            <a:r>
              <a:rPr lang="en-US" altLang="zh-TW" dirty="0" err="1" smtClean="0">
                <a:latin typeface="+mn-lt"/>
              </a:rPr>
              <a:t>lowerbounds</a:t>
            </a:r>
            <a:endParaRPr lang="zh-TW" altLang="en-US" dirty="0">
              <a:latin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5516987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+mn-lt"/>
              </a:rPr>
              <a:t>(Type II) </a:t>
            </a:r>
            <a:r>
              <a:rPr lang="en-US" altLang="zh-TW" dirty="0">
                <a:latin typeface="+mn-lt"/>
              </a:rPr>
              <a:t>for the same field, one comparing </a:t>
            </a:r>
            <a:r>
              <a:rPr lang="en-US" altLang="zh-TW" dirty="0" err="1">
                <a:latin typeface="+mn-lt"/>
              </a:rPr>
              <a:t>upperbound</a:t>
            </a:r>
            <a:r>
              <a:rPr lang="en-US" altLang="zh-TW" dirty="0">
                <a:latin typeface="+mn-lt"/>
              </a:rPr>
              <a:t> but the other comparing </a:t>
            </a:r>
            <a:r>
              <a:rPr lang="en-US" altLang="zh-TW" dirty="0" err="1">
                <a:latin typeface="+mn-lt"/>
              </a:rPr>
              <a:t>lowerbound</a:t>
            </a:r>
            <a:endParaRPr lang="zh-TW" altLang="en-US" dirty="0">
              <a:latin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70548" y="4600312"/>
            <a:ext cx="3120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(</a:t>
            </a:r>
            <a:r>
              <a:rPr lang="en-US" altLang="zh-TW" b="1" dirty="0" smtClean="0"/>
              <a:t>Type III</a:t>
            </a:r>
            <a:r>
              <a:rPr lang="en-US" altLang="zh-TW" b="1" dirty="0"/>
              <a:t>) </a:t>
            </a:r>
            <a:r>
              <a:rPr lang="en-US" altLang="zh-TW" dirty="0"/>
              <a:t>for different fields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23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SELF-ENABLED POWER GATING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/>
              <a:t>Chaining: If </a:t>
            </a:r>
            <a:r>
              <a:rPr lang="en-US" altLang="zh-TW" sz="2000" dirty="0"/>
              <a:t>one data memory module is </a:t>
            </a:r>
            <a:r>
              <a:rPr lang="en-US" altLang="zh-TW" sz="2000" dirty="0" smtClean="0"/>
              <a:t>deactivated, a </a:t>
            </a:r>
            <a:r>
              <a:rPr lang="en-US" altLang="zh-TW" sz="2000" dirty="0"/>
              <a:t>chain of data memory modules in the following </a:t>
            </a:r>
            <a:r>
              <a:rPr lang="en-US" altLang="zh-TW" sz="2000" dirty="0" smtClean="0"/>
              <a:t>PEs will </a:t>
            </a:r>
            <a:r>
              <a:rPr lang="en-US" altLang="zh-TW" sz="2000" dirty="0"/>
              <a:t>be </a:t>
            </a:r>
            <a:r>
              <a:rPr lang="en-US" altLang="zh-TW" sz="2000" dirty="0" smtClean="0"/>
              <a:t>deactivated.</a:t>
            </a:r>
          </a:p>
          <a:p>
            <a:r>
              <a:rPr lang="en-US" altLang="zh-TW" sz="2000" dirty="0"/>
              <a:t>To make the self-enabled power gating more effective, for </a:t>
            </a:r>
            <a:r>
              <a:rPr lang="en-US" altLang="zh-TW" sz="2000" dirty="0" smtClean="0"/>
              <a:t>a given </a:t>
            </a:r>
            <a:r>
              <a:rPr lang="en-US" altLang="zh-TW" sz="2000" dirty="0"/>
              <a:t>packet header and a given rule, we need to report </a:t>
            </a:r>
            <a:r>
              <a:rPr lang="en-US" altLang="zh-TW" sz="2000" dirty="0" smtClean="0"/>
              <a:t>the mismatch</a:t>
            </a:r>
            <a:r>
              <a:rPr lang="en-US" altLang="zh-TW" sz="2000" dirty="0"/>
              <a:t>, if any, as early as possible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 </a:t>
            </a:r>
          </a:p>
          <a:p>
            <a:pPr>
              <a:defRPr/>
            </a:pPr>
            <a:r>
              <a:rPr lang="en-US" altLang="zh-TW" smtClean="0"/>
              <a:t>CSIE NCKU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057E1-DE70-449D-A88A-E1C369B80AAF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90" y="3140968"/>
            <a:ext cx="4712459" cy="314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6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ENTROPY-BASED SCHEDULING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12875"/>
                <a:ext cx="7696200" cy="4680421"/>
              </a:xfrm>
            </p:spPr>
            <p:txBody>
              <a:bodyPr/>
              <a:lstStyle/>
              <a:p>
                <a:r>
                  <a:rPr lang="en-US" altLang="zh-TW" sz="1800" dirty="0" smtClean="0"/>
                  <a:t>Number of bits in field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TW" sz="1800" dirty="0" smtClean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b="0" i="1" dirty="0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zh-TW" sz="1800" b="0" i="1" dirty="0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𝑚</m:t>
                    </m:r>
                    <m:r>
                      <a:rPr lang="en-US" altLang="zh-TW" sz="1800" i="1" dirty="0" smtClean="0">
                        <a:latin typeface="Cambria Math"/>
                      </a:rPr>
                      <m:t>=0,1,…,</m:t>
                    </m:r>
                    <m:r>
                      <a:rPr lang="en-US" altLang="zh-TW" sz="1800" b="0" i="1" dirty="0" smtClean="0">
                        <a:latin typeface="Cambria Math"/>
                      </a:rPr>
                      <m:t>𝑀</m:t>
                    </m:r>
                    <m:r>
                      <a:rPr lang="en-US" altLang="zh-TW" sz="1800" b="0" i="1" dirty="0" smtClean="0">
                        <a:latin typeface="Cambria Math"/>
                      </a:rPr>
                      <m:t>−1</m:t>
                    </m:r>
                  </m:oMath>
                </a14:m>
                <a:endParaRPr lang="en-US" altLang="zh-TW" sz="1800" b="0" i="1" dirty="0" smtClean="0">
                  <a:latin typeface="Cambria Math"/>
                </a:endParaRPr>
              </a:p>
              <a:p>
                <a:r>
                  <a:rPr lang="en-US" altLang="zh-TW" sz="1800" dirty="0"/>
                  <a:t>A</a:t>
                </a:r>
                <a:r>
                  <a:rPr lang="en-US" altLang="zh-TW" sz="1800" dirty="0" smtClean="0"/>
                  <a:t> range in field m may cover multiple values in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[</m:t>
                    </m:r>
                    <m:r>
                      <a:rPr lang="en-US" altLang="zh-TW" sz="1800" b="0" i="1" dirty="0" smtClean="0">
                        <a:latin typeface="Cambria Math"/>
                      </a:rPr>
                      <m:t>0,</m:t>
                    </m:r>
                    <m:sSup>
                      <m:sSupPr>
                        <m:ctrlPr>
                          <a:rPr lang="en-US" altLang="zh-TW" sz="1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800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zh-TW" sz="1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800" b="0" i="1" dirty="0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sz="1800" b="0" i="1" dirty="0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sup>
                    </m:sSup>
                    <m:r>
                      <a:rPr lang="en-US" altLang="zh-TW" sz="1800" i="1" dirty="0" smtClean="0">
                        <a:latin typeface="Cambria Math"/>
                      </a:rPr>
                      <m:t>) </m:t>
                    </m:r>
                  </m:oMath>
                </a14:m>
                <a:endParaRPr lang="en-US" altLang="zh-TW" sz="1800" dirty="0" smtClean="0"/>
              </a:p>
              <a:p>
                <a:r>
                  <a:rPr lang="en-US" altLang="zh-TW" sz="1800" dirty="0" smtClean="0"/>
                  <a:t>Number of occurrences for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800" b="0" i="1" dirty="0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zh-TW" sz="18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800" b="0" i="1" dirty="0" smtClean="0">
                            <a:latin typeface="Cambria Math"/>
                          </a:rPr>
                          <m:t>𝑚</m:t>
                        </m:r>
                        <m:r>
                          <a:rPr lang="en-US" altLang="zh-TW" sz="1800" b="0" i="1" dirty="0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TW" altLang="en-US" sz="1800" baseline="30000" dirty="0" smtClean="0"/>
                  <a:t> </a:t>
                </a:r>
                <a:r>
                  <a:rPr lang="en-US" altLang="zh-TW" sz="1800" dirty="0" smtClean="0"/>
                  <a:t>in field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zh-TW" altLang="en-US" sz="1800" dirty="0" smtClean="0"/>
                  <a:t> </a:t>
                </a:r>
                <a:r>
                  <a:rPr lang="en-US" altLang="zh-TW" sz="1800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sSup>
                          <m:sSupPr>
                            <m:ctrlPr>
                              <a:rPr lang="en-US" altLang="zh-TW" sz="18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1800" b="0" i="1" dirty="0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1800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1800" b="0" i="1" dirty="0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altLang="zh-TW" sz="1800" b="0" i="1" dirty="0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endParaRPr lang="en-US" altLang="zh-TW" sz="2000" dirty="0" smtClean="0"/>
              </a:p>
              <a:p>
                <a:r>
                  <a:rPr lang="en-US" altLang="zh-TW" sz="1800" dirty="0"/>
                  <a:t>The probability that an input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800" i="1" dirty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zh-TW" sz="1800" i="1" dirty="0">
                            <a:latin typeface="Cambria Math"/>
                          </a:rPr>
                          <m:t>(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𝑚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TW" altLang="en-US" sz="1800" dirty="0" smtClean="0"/>
                  <a:t> </a:t>
                </a:r>
                <a:r>
                  <a:rPr lang="en-US" altLang="zh-TW" sz="1800" dirty="0" smtClean="0"/>
                  <a:t>matches some rules in field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zh-TW" altLang="en-US" sz="1800" dirty="0" smtClean="0"/>
                  <a:t> </a:t>
                </a:r>
                <a:r>
                  <a:rPr lang="en-US" altLang="zh-TW" sz="1800" dirty="0" smtClean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b="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altLang="zh-TW" sz="18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1800" b="0" i="1" dirty="0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1800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1800" b="0" i="1" dirty="0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altLang="zh-TW" sz="1800" b="0" i="1" dirty="0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sub>
                    </m:sSub>
                    <m:r>
                      <a:rPr lang="en-US" altLang="zh-TW" sz="18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1800" b="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1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800" b="0" i="1" dirty="0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sz="18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b="0" i="1" dirty="0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TW" sz="1800" b="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1800" b="0" i="1" dirty="0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altLang="zh-TW" sz="1800" b="0" i="1" dirty="0" smtClean="0"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1800" b="0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altLang="zh-TW" sz="18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b="0" i="1" dirty="0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TW" sz="1800" b="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1800" b="0" i="1" dirty="0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altLang="zh-TW" sz="1800" b="0" i="1" dirty="0" smtClean="0"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TW" sz="18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dirty="0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TW" sz="1800" b="0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0" i="1" dirty="0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TW" sz="1800" b="0" i="1" dirty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TW" sz="1800" b="0" i="1" dirty="0" smtClean="0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altLang="zh-TW" sz="1800" b="0" i="1" dirty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altLang="zh-TW" sz="1800" b="0" dirty="0" smtClean="0"/>
              </a:p>
              <a:p>
                <a:r>
                  <a:rPr lang="en-US" altLang="zh-TW" sz="1800" dirty="0" smtClean="0"/>
                  <a:t>The entropy of field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TW" sz="1800" dirty="0" smtClean="0"/>
                  <a:t> is given: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altLang="zh-TW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altLang="zh-TW" sz="1800" b="0" i="1" smtClean="0"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1800" i="1" smtClean="0">
                            <a:latin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sz="1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1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altLang="zh-TW" sz="1800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[ </m:t>
                        </m:r>
                        <m:sSub>
                          <m:sSubPr>
                            <m:ctrlPr>
                              <a:rPr lang="en-US" altLang="zh-TW" sz="1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800" i="1" dirty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sz="18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i="1" dirty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TW" sz="1800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i="1" dirty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</m:sup>
                            </m:sSup>
                          </m:sub>
                        </m:sSub>
                        <m:r>
                          <a:rPr lang="en-US" altLang="zh-TW" sz="1800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altLang="zh-TW" sz="1800" b="0" i="0" dirty="0" smtClean="0">
                            <a:latin typeface="Cambria Math"/>
                            <a:ea typeface="Cambria Math"/>
                          </a:rPr>
                          <m:t>log</m:t>
                        </m:r>
                        <m:r>
                          <a:rPr lang="en-US" altLang="zh-TW" sz="1800" b="0" i="0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1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800" i="1" dirty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sz="18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i="1" dirty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TW" sz="1800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i="1" dirty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</m:sup>
                            </m:sSup>
                          </m:sub>
                        </m:sSub>
                        <m:r>
                          <a:rPr lang="en-US" altLang="zh-TW" sz="1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altLang="zh-TW" sz="1800" i="1" dirty="0" smtClean="0"/>
              </a:p>
              <a:p>
                <a:endParaRPr lang="en-US" altLang="zh-TW" sz="1800" i="1" dirty="0"/>
              </a:p>
              <a:p>
                <a:endParaRPr lang="en-US" altLang="zh-TW" sz="1800" i="1" dirty="0" smtClean="0"/>
              </a:p>
              <a:p>
                <a:endParaRPr lang="en-US" altLang="zh-TW" sz="1800" i="1" dirty="0"/>
              </a:p>
              <a:p>
                <a:endParaRPr lang="en-US" altLang="zh-TW" sz="1800" i="1" dirty="0" smtClean="0"/>
              </a:p>
              <a:p>
                <a:endParaRPr lang="en-US" altLang="zh-TW" sz="1800" i="1" dirty="0"/>
              </a:p>
              <a:p>
                <a:r>
                  <a:rPr lang="en-US" altLang="zh-TW" sz="1800" dirty="0"/>
                  <a:t>Schedule all the fields in descending order </a:t>
                </a:r>
                <a:r>
                  <a:rPr lang="en-US" altLang="zh-TW" sz="1800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𝐻</m:t>
                    </m:r>
                    <m:r>
                      <a:rPr lang="en-US" altLang="zh-TW" sz="1800" i="1" dirty="0" smtClean="0">
                        <a:latin typeface="Cambria Math"/>
                      </a:rPr>
                      <m:t>(</m:t>
                    </m:r>
                    <m:r>
                      <a:rPr lang="en-US" altLang="zh-TW" sz="1800" i="1" dirty="0" smtClean="0">
                        <a:latin typeface="Cambria Math"/>
                      </a:rPr>
                      <m:t>𝑚</m:t>
                    </m:r>
                    <m:r>
                      <a:rPr lang="en-US" altLang="zh-TW" sz="1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1800" i="1" dirty="0" smtClean="0"/>
                  <a:t>, </a:t>
                </a:r>
                <a:r>
                  <a:rPr lang="en-US" altLang="zh-TW" sz="1800" dirty="0" smtClean="0"/>
                  <a:t>a field with higher entropy reveals more information; thus, such a field should be matched early to identify mismatches.</a:t>
                </a:r>
                <a:endParaRPr lang="en-US" altLang="zh-TW" sz="1800" i="1" dirty="0" smtClean="0"/>
              </a:p>
              <a:p>
                <a:endParaRPr lang="zh-TW" altLang="en-US" sz="1800" i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12875"/>
                <a:ext cx="7696200" cy="4680421"/>
              </a:xfrm>
              <a:blipFill rotWithShape="1">
                <a:blip r:embed="rId3"/>
                <a:stretch>
                  <a:fillRect t="-651" b="-4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 </a:t>
            </a:r>
          </a:p>
          <a:p>
            <a:pPr>
              <a:defRPr/>
            </a:pPr>
            <a:r>
              <a:rPr lang="en-US" altLang="zh-TW" smtClean="0"/>
              <a:t>CSIE NCKU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057E1-DE70-449D-A88A-E1C369B80AAF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5400600" cy="170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37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PERFORMANCE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200" dirty="0"/>
              <a:t>We conducted experiments on the state-of-the-art Xilinx </a:t>
            </a:r>
            <a:r>
              <a:rPr lang="en-US" altLang="zh-TW" sz="2200" dirty="0" err="1" smtClean="0"/>
              <a:t>Virtex</a:t>
            </a:r>
            <a:r>
              <a:rPr lang="en-US" altLang="zh-TW" sz="2200" dirty="0"/>
              <a:t> </a:t>
            </a:r>
            <a:r>
              <a:rPr lang="en-US" altLang="zh-TW" sz="2200" dirty="0" smtClean="0"/>
              <a:t>7 </a:t>
            </a:r>
            <a:r>
              <a:rPr lang="en-US" altLang="zh-TW" sz="2200" dirty="0"/>
              <a:t>FPGA (</a:t>
            </a:r>
            <a:r>
              <a:rPr lang="en-US" altLang="zh-TW" sz="2200" dirty="0" smtClean="0"/>
              <a:t>XC7VX1140T).</a:t>
            </a:r>
            <a:endParaRPr lang="en-US" altLang="zh-TW" sz="2200" dirty="0" smtClean="0"/>
          </a:p>
          <a:p>
            <a:r>
              <a:rPr lang="en-US" altLang="zh-TW" sz="2200" dirty="0" smtClean="0"/>
              <a:t>We </a:t>
            </a:r>
            <a:r>
              <a:rPr lang="en-US" altLang="zh-TW" sz="2200" dirty="0"/>
              <a:t>evaluated the </a:t>
            </a:r>
            <a:r>
              <a:rPr lang="en-US" altLang="zh-TW" sz="2200" dirty="0" smtClean="0"/>
              <a:t>performance using </a:t>
            </a:r>
            <a:r>
              <a:rPr lang="en-US" altLang="zh-TW" sz="2200" dirty="0"/>
              <a:t>Xilinx </a:t>
            </a:r>
            <a:r>
              <a:rPr lang="en-US" altLang="zh-TW" sz="2200" dirty="0" err="1"/>
              <a:t>Vivado</a:t>
            </a:r>
            <a:r>
              <a:rPr lang="en-US" altLang="zh-TW" sz="2200" dirty="0"/>
              <a:t> </a:t>
            </a:r>
            <a:r>
              <a:rPr lang="en-US" altLang="zh-TW" sz="2200" dirty="0" smtClean="0"/>
              <a:t>2014.2.</a:t>
            </a:r>
          </a:p>
          <a:p>
            <a:r>
              <a:rPr lang="en-US" altLang="zh-TW" sz="2200" dirty="0"/>
              <a:t>We set a conservative clock constraint of </a:t>
            </a:r>
            <a:r>
              <a:rPr lang="en-US" altLang="zh-TW" sz="2200" dirty="0" smtClean="0"/>
              <a:t>250MHz </a:t>
            </a:r>
            <a:r>
              <a:rPr lang="en-US" altLang="zh-TW" sz="2200" dirty="0"/>
              <a:t>for all </a:t>
            </a:r>
            <a:r>
              <a:rPr lang="en-US" altLang="zh-TW" sz="2200" dirty="0" smtClean="0"/>
              <a:t>of our </a:t>
            </a:r>
            <a:r>
              <a:rPr lang="en-US" altLang="zh-TW" sz="2200" dirty="0"/>
              <a:t>designs</a:t>
            </a:r>
            <a:r>
              <a:rPr lang="en-US" altLang="zh-TW" sz="2200" dirty="0" smtClean="0"/>
              <a:t>.</a:t>
            </a:r>
          </a:p>
          <a:p>
            <a:r>
              <a:rPr lang="en-US" altLang="zh-TW" sz="2200" dirty="0"/>
              <a:t>We reported resource utilization and clock </a:t>
            </a:r>
            <a:r>
              <a:rPr lang="en-US" altLang="zh-TW" sz="2200" dirty="0" smtClean="0"/>
              <a:t>rate using </a:t>
            </a:r>
            <a:r>
              <a:rPr lang="en-US" altLang="zh-TW" sz="2200" dirty="0"/>
              <a:t>post-place-and-route reports</a:t>
            </a:r>
            <a:r>
              <a:rPr lang="en-US" altLang="zh-TW" sz="2200" dirty="0" smtClean="0"/>
              <a:t>.</a:t>
            </a:r>
            <a:endParaRPr lang="en-US" altLang="zh-TW" sz="2200" dirty="0"/>
          </a:p>
          <a:p>
            <a:r>
              <a:rPr lang="en-US" altLang="zh-TW" sz="2200" dirty="0"/>
              <a:t>For power </a:t>
            </a:r>
            <a:r>
              <a:rPr lang="en-US" altLang="zh-TW" sz="2200" dirty="0" smtClean="0"/>
              <a:t>estimation; we used </a:t>
            </a:r>
            <a:r>
              <a:rPr lang="en-US" altLang="zh-TW" sz="2200" dirty="0"/>
              <a:t>Switching Activity Interchange Format (SAIF) files </a:t>
            </a:r>
            <a:r>
              <a:rPr lang="en-US" altLang="zh-TW" sz="2200" dirty="0" smtClean="0"/>
              <a:t>as inputs </a:t>
            </a:r>
            <a:r>
              <a:rPr lang="en-US" altLang="zh-TW" sz="2200" dirty="0"/>
              <a:t>to </a:t>
            </a:r>
            <a:r>
              <a:rPr lang="en-US" altLang="zh-TW" sz="2200" dirty="0" err="1"/>
              <a:t>Vivado</a:t>
            </a:r>
            <a:r>
              <a:rPr lang="en-US" altLang="zh-TW" sz="2200" dirty="0"/>
              <a:t> power analysis tool</a:t>
            </a:r>
            <a:r>
              <a:rPr lang="en-US" altLang="zh-TW" sz="2200" dirty="0" smtClean="0"/>
              <a:t>.</a:t>
            </a:r>
          </a:p>
          <a:p>
            <a:r>
              <a:rPr lang="en-US" altLang="zh-TW" sz="2200" dirty="0"/>
              <a:t>W</a:t>
            </a:r>
            <a:r>
              <a:rPr lang="en-US" altLang="zh-TW" sz="2200" dirty="0" smtClean="0"/>
              <a:t>e </a:t>
            </a:r>
            <a:r>
              <a:rPr lang="en-US" altLang="zh-TW" sz="2200" dirty="0"/>
              <a:t>built synthetic rule sets where the entropy of each </a:t>
            </a:r>
            <a:r>
              <a:rPr lang="en-US" altLang="zh-TW" sz="2200" dirty="0" smtClean="0"/>
              <a:t>field could </a:t>
            </a:r>
            <a:r>
              <a:rPr lang="en-US" altLang="zh-TW" sz="2200" dirty="0"/>
              <a:t>be adjusted </a:t>
            </a:r>
            <a:r>
              <a:rPr lang="en-US" altLang="zh-TW" sz="2200" dirty="0" smtClean="0"/>
              <a:t>separately.</a:t>
            </a:r>
            <a:endParaRPr lang="zh-TW" altLang="en-US" sz="22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 </a:t>
            </a:r>
          </a:p>
          <a:p>
            <a:pPr>
              <a:defRPr/>
            </a:pPr>
            <a:r>
              <a:rPr lang="en-US" altLang="zh-TW" smtClean="0"/>
              <a:t>CSIE NCKU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057E1-DE70-449D-A88A-E1C369B80AAF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2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PERFORMANCE EVALUATION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12875"/>
                <a:ext cx="8058472" cy="4530725"/>
              </a:xfrm>
            </p:spPr>
            <p:txBody>
              <a:bodyPr/>
              <a:lstStyle/>
              <a:p>
                <a:r>
                  <a:rPr lang="en-US" altLang="zh-TW" sz="2000" dirty="0" smtClean="0"/>
                  <a:t>Fix the packet header length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=64</m:t>
                        </m:r>
                      </m:e>
                    </m:nary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and the number of rule N = 128.</a:t>
                </a:r>
              </a:p>
              <a:p>
                <a:r>
                  <a:rPr lang="en-US" altLang="zh-TW" sz="2000" dirty="0" smtClean="0"/>
                  <a:t>Vary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𝑠</m:t>
                    </m:r>
                    <m:r>
                      <a:rPr lang="en-US" altLang="zh-TW" sz="2000" b="0" i="1" smtClean="0">
                        <a:latin typeface="Cambria Math"/>
                      </a:rPr>
                      <m:t>=2, 4, 8, 16</m:t>
                    </m:r>
                  </m:oMath>
                </a14:m>
                <a:r>
                  <a:rPr lang="en-US" altLang="zh-TW" sz="2000" dirty="0" smtClean="0"/>
                  <a:t>, and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𝑐</m:t>
                    </m:r>
                    <m:r>
                      <a:rPr lang="en-US" altLang="zh-TW" sz="2000" b="0" i="1" smtClean="0">
                        <a:latin typeface="Cambria Math"/>
                      </a:rPr>
                      <m:t>=2, 4, 8, 16, 32, 64</m:t>
                    </m:r>
                  </m:oMath>
                </a14:m>
                <a:r>
                  <a:rPr lang="en-US" altLang="zh-TW" sz="2000" dirty="0" smtClean="0"/>
                  <a:t>.</a:t>
                </a:r>
              </a:p>
              <a:p>
                <a:r>
                  <a:rPr lang="en-US" altLang="zh-TW" sz="2000" dirty="0" smtClean="0"/>
                  <a:t>The performance of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/>
                      </a:rPr>
                      <m:t>𝑠</m:t>
                    </m:r>
                    <m:r>
                      <a:rPr lang="en-US" altLang="zh-TW" sz="2000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altLang="zh-TW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/>
                      </a:rPr>
                      <m:t>𝑐</m:t>
                    </m:r>
                    <m:r>
                      <a:rPr lang="en-US" altLang="zh-TW" sz="2000" i="1" dirty="0" smtClean="0">
                        <a:latin typeface="Cambria Math"/>
                      </a:rPr>
                      <m:t>=64</m:t>
                    </m:r>
                  </m:oMath>
                </a14:m>
                <a:r>
                  <a:rPr lang="en-US" altLang="zh-TW" sz="2000" dirty="0" smtClean="0"/>
                  <a:t> is best.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12875"/>
                <a:ext cx="8058472" cy="4530725"/>
              </a:xfrm>
              <a:blipFill rotWithShape="1">
                <a:blip r:embed="rId2"/>
                <a:stretch>
                  <a:fillRect l="-76" t="-10767" r="-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 </a:t>
            </a:r>
          </a:p>
          <a:p>
            <a:pPr>
              <a:defRPr/>
            </a:pPr>
            <a:r>
              <a:rPr lang="en-US" altLang="zh-TW" smtClean="0"/>
              <a:t>CSIE NCKU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057E1-DE70-449D-A88A-E1C369B80AAF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5147"/>
            <a:ext cx="5832648" cy="377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向右箭號 6"/>
          <p:cNvSpPr/>
          <p:nvPr/>
        </p:nvSpPr>
        <p:spPr>
          <a:xfrm rot="16200000">
            <a:off x="4265966" y="4815154"/>
            <a:ext cx="288032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8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AL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CIAL</Template>
  <TotalTime>25255</TotalTime>
  <Words>1250</Words>
  <Application>Microsoft Office PowerPoint</Application>
  <PresentationFormat>如螢幕大小 (4:3)</PresentationFormat>
  <Paragraphs>154</Paragraphs>
  <Slides>12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CIAL</vt:lpstr>
      <vt:lpstr>POWER-EFFICIENT RANGE-MATCH-BASED PACKET CLASSIFICATION ON FPGA</vt:lpstr>
      <vt:lpstr>INTRODUCTION</vt:lpstr>
      <vt:lpstr>MODULAR PROCESSING ELEMENT</vt:lpstr>
      <vt:lpstr>SYSTOLIC ARRAY</vt:lpstr>
      <vt:lpstr>SYSTOLIC ARRAY</vt:lpstr>
      <vt:lpstr>SELF-ENABLED POWER GATING</vt:lpstr>
      <vt:lpstr>ENTROPY-BASED SCHEDULING</vt:lpstr>
      <vt:lpstr>PERFORMANCE EVALUATION</vt:lpstr>
      <vt:lpstr>PERFORMANCE EVALUATION</vt:lpstr>
      <vt:lpstr>PERFORMANCE EVALUATION</vt:lpstr>
      <vt:lpstr>PERFORMANCE EVALUATION</vt:lpstr>
      <vt:lpstr>PERFORMANCE EVALUATION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Bimow</dc:creator>
  <cp:lastModifiedBy>Chun-Yu</cp:lastModifiedBy>
  <cp:revision>529</cp:revision>
  <cp:lastPrinted>2011-07-19T14:05:02Z</cp:lastPrinted>
  <dcterms:created xsi:type="dcterms:W3CDTF">2011-07-04T09:06:20Z</dcterms:created>
  <dcterms:modified xsi:type="dcterms:W3CDTF">2016-10-05T06:04:12Z</dcterms:modified>
</cp:coreProperties>
</file>